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696" r:id="rId2"/>
  </p:sldMasterIdLst>
  <p:handoutMasterIdLst>
    <p:handoutMasterId r:id="rId22"/>
  </p:handoutMasterIdLst>
  <p:sldIdLst>
    <p:sldId id="256" r:id="rId3"/>
    <p:sldId id="271" r:id="rId4"/>
    <p:sldId id="269" r:id="rId5"/>
    <p:sldId id="272" r:id="rId6"/>
    <p:sldId id="277" r:id="rId7"/>
    <p:sldId id="270" r:id="rId8"/>
    <p:sldId id="276" r:id="rId9"/>
    <p:sldId id="273" r:id="rId10"/>
    <p:sldId id="274" r:id="rId11"/>
    <p:sldId id="278" r:id="rId12"/>
    <p:sldId id="275" r:id="rId13"/>
    <p:sldId id="266" r:id="rId14"/>
    <p:sldId id="267" r:id="rId15"/>
    <p:sldId id="268" r:id="rId16"/>
    <p:sldId id="261" r:id="rId17"/>
    <p:sldId id="263" r:id="rId18"/>
    <p:sldId id="280" r:id="rId19"/>
    <p:sldId id="281" r:id="rId20"/>
    <p:sldId id="28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ED550-FAB0-4C21-A848-FF08C34FF6C7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6C580-D4BF-48E4-8461-FD324ED17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644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537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Comic Sans MS" pitchFamily="66" charset="0"/>
              </a:rPr>
              <a:t>How </a:t>
            </a:r>
            <a:r>
              <a:rPr lang="en-GB" b="1" u="sng" dirty="0">
                <a:latin typeface="Comic Sans MS" pitchFamily="66" charset="0"/>
              </a:rPr>
              <a:t>confident</a:t>
            </a:r>
            <a:r>
              <a:rPr lang="en-GB" dirty="0">
                <a:latin typeface="Comic Sans MS" pitchFamily="66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dirty="0">
                <a:latin typeface="Comic Sans MS" pitchFamily="66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red</a:t>
            </a:r>
            <a:r>
              <a:rPr lang="en-GB" dirty="0">
                <a:latin typeface="Comic Sans MS" pitchFamily="66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Comic Sans MS" pitchFamily="66" charset="0"/>
              </a:rPr>
              <a:t>amber</a:t>
            </a:r>
            <a:r>
              <a:rPr lang="en-GB" dirty="0">
                <a:latin typeface="Comic Sans MS" pitchFamily="66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Comic Sans MS" pitchFamily="66" charset="0"/>
              </a:rPr>
              <a:t>green</a:t>
            </a:r>
            <a:r>
              <a:rPr lang="en-GB" dirty="0">
                <a:latin typeface="Comic Sans MS" pitchFamily="66" charset="0"/>
              </a:rPr>
              <a:t> in your book!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b="1" dirty="0">
                <a:latin typeface="Comic Sans MS" pitchFamily="66" charset="0"/>
              </a:rPr>
              <a:t>Complete the corresponding activity </a:t>
            </a:r>
            <a:r>
              <a:rPr lang="en-GB" b="1" dirty="0">
                <a:latin typeface="Comic Sans MS" pitchFamily="66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Comic Sans MS" pitchFamily="66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2427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icrosoft YaHei" charset="-122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3 things you knew already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96956"/>
              <a:ext cx="2111960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2 things you learnt today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412779"/>
              <a:ext cx="2292751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1 question about today’s topic</a:t>
              </a:r>
              <a:endParaRPr lang="en-GB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2287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 smtClean="0">
                <a:latin typeface="Comic Sans MS" pitchFamily="66" charset="0"/>
              </a:rPr>
              <a:t>Plenary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2 stars (</a:t>
            </a:r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  <a:r>
              <a:rPr lang="en-GB" sz="2400" dirty="0" smtClean="0">
                <a:latin typeface="Comic Sans MS" pitchFamily="66" charset="0"/>
              </a:rPr>
              <a:t> and a wish (</a:t>
            </a:r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good at...</a:t>
            </a:r>
          </a:p>
          <a:p>
            <a:pPr algn="ctr"/>
            <a:endParaRPr lang="en-GB" sz="2400" dirty="0" smtClean="0">
              <a:latin typeface="Comic Sans MS" pitchFamily="66" charset="0"/>
              <a:sym typeface="Wingdings"/>
            </a:endParaRPr>
          </a:p>
          <a:p>
            <a:pPr algn="ctr"/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Something I need to work on is...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696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62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7B0FF4A-8292-4E17-8E4D-485217C3902A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1435DBD-1449-4C12-89F7-2B553149A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310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042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 smtClean="0">
                <a:latin typeface="Comic Sans MS" pitchFamily="66" charset="0"/>
              </a:rPr>
              <a:t>Probing questions to check understanding:</a:t>
            </a:r>
          </a:p>
          <a:p>
            <a:endParaRPr lang="en-GB" sz="2000" u="none" dirty="0" smtClean="0">
              <a:latin typeface="Comic Sans MS" pitchFamily="66" charset="0"/>
            </a:endParaRPr>
          </a:p>
          <a:p>
            <a:endParaRPr lang="en-GB" sz="2000" u="none" dirty="0" smtClean="0">
              <a:latin typeface="Comic Sans MS" pitchFamily="66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50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Tuesday, 17 March 2020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Relative Frequency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36821" y="5901356"/>
            <a:ext cx="69180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 smtClean="0">
                <a:latin typeface="Comic Sans MS" pitchFamily="66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>
                <a:latin typeface="Comic Sans MS" pitchFamily="66" charset="0"/>
              </a:rPr>
              <a:t>Probability,</a:t>
            </a:r>
            <a:r>
              <a:rPr lang="en-GB" sz="1400" baseline="0" dirty="0" smtClean="0">
                <a:latin typeface="Comic Sans MS" pitchFamily="66" charset="0"/>
              </a:rPr>
              <a:t> fraction, decimal, percentage, relative frequency, experimental probability, random, chance, likelihood, expectation, event, outcome, observation</a:t>
            </a:r>
            <a:endParaRPr lang="en-GB" sz="1400" dirty="0" smtClean="0">
              <a:latin typeface="Comic Sans MS" pitchFamily="66" charset="0"/>
            </a:endParaRPr>
          </a:p>
          <a:p>
            <a:endParaRPr lang="en-GB" sz="1400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 smtClean="0">
                <a:latin typeface="Comic Sans MS" pitchFamily="66" charset="0"/>
              </a:rPr>
              <a:t>Lesson Objectives</a:t>
            </a:r>
            <a:r>
              <a:rPr lang="en-GB" sz="1600" dirty="0" smtClean="0">
                <a:latin typeface="Comic Sans MS" pitchFamily="66" charset="0"/>
              </a:rPr>
              <a:t>: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9513" y="1844824"/>
            <a:ext cx="171449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>
                <a:latin typeface="Comic Sans MS" pitchFamily="66" charset="0"/>
              </a:rPr>
              <a:t>Developing students will be able to calculate a probability.</a:t>
            </a:r>
          </a:p>
          <a:p>
            <a:endParaRPr lang="en-GB" sz="1400" dirty="0" smtClean="0">
              <a:latin typeface="Comic Sans MS" pitchFamily="66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>
                <a:latin typeface="Comic Sans MS" pitchFamily="66" charset="0"/>
              </a:rPr>
              <a:t>Secure students will be able to use</a:t>
            </a:r>
            <a:r>
              <a:rPr lang="en-GB" sz="1400" baseline="0" dirty="0" smtClean="0">
                <a:latin typeface="Comic Sans MS" pitchFamily="66" charset="0"/>
              </a:rPr>
              <a:t> relative frequency to calculate probability</a:t>
            </a:r>
            <a:r>
              <a:rPr lang="en-GB" sz="1400" dirty="0" smtClean="0">
                <a:latin typeface="Comic Sans MS" pitchFamily="66" charset="0"/>
              </a:rPr>
              <a:t>.</a:t>
            </a:r>
          </a:p>
          <a:p>
            <a:endParaRPr lang="en-GB" sz="1400" dirty="0" smtClean="0">
              <a:latin typeface="Comic Sans MS" pitchFamily="66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>
                <a:latin typeface="Comic Sans MS" pitchFamily="66" charset="0"/>
              </a:rPr>
              <a:t>Excelling students will be able to use probability</a:t>
            </a:r>
            <a:r>
              <a:rPr lang="en-GB" sz="1400" baseline="0" dirty="0" smtClean="0">
                <a:latin typeface="Comic Sans MS" pitchFamily="66" charset="0"/>
              </a:rPr>
              <a:t> to calculate relative frequency</a:t>
            </a:r>
            <a:r>
              <a:rPr lang="en-GB" sz="1400" dirty="0" smtClean="0">
                <a:latin typeface="Comic Sans MS" pitchFamily="66" charset="0"/>
              </a:rPr>
              <a:t>.</a:t>
            </a:r>
          </a:p>
          <a:p>
            <a:endParaRPr lang="en-GB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824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Tuesday, 17 March 2020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51721" y="372730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 smtClean="0">
                <a:latin typeface="Comic Sans MS" pitchFamily="66" charset="0"/>
              </a:rPr>
              <a:t>Relative Frequency</a:t>
            </a:r>
          </a:p>
          <a:p>
            <a:pPr algn="ctr"/>
            <a:endParaRPr lang="en-GB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11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0602" y="5085184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itchFamily="66" charset="0"/>
              </a:rPr>
              <a:t>Calculate the probability of the man wearing:</a:t>
            </a:r>
          </a:p>
          <a:p>
            <a:endParaRPr lang="en-GB" dirty="0">
              <a:solidFill>
                <a:prstClr val="black"/>
              </a:solidFill>
              <a:latin typeface="Comic Sans MS" pitchFamily="66" charset="0"/>
            </a:endParaRPr>
          </a:p>
          <a:p>
            <a:pPr marL="457200" indent="-457200">
              <a:buFontTx/>
              <a:buAutoNum type="alphaLcParenR"/>
            </a:pPr>
            <a:r>
              <a:rPr lang="en-GB" dirty="0">
                <a:solidFill>
                  <a:prstClr val="black"/>
                </a:solidFill>
                <a:latin typeface="Comic Sans MS" pitchFamily="66" charset="0"/>
              </a:rPr>
              <a:t>A red jumper		</a:t>
            </a:r>
            <a:r>
              <a:rPr lang="en-GB" dirty="0" smtClean="0">
                <a:solidFill>
                  <a:prstClr val="black"/>
                </a:solidFill>
                <a:latin typeface="Comic Sans MS" pitchFamily="66" charset="0"/>
              </a:rPr>
              <a:t>	b</a:t>
            </a:r>
            <a:r>
              <a:rPr lang="en-GB" dirty="0">
                <a:solidFill>
                  <a:prstClr val="black"/>
                </a:solidFill>
                <a:latin typeface="Comic Sans MS" pitchFamily="66" charset="0"/>
              </a:rPr>
              <a:t>) A spotty tie</a:t>
            </a:r>
          </a:p>
          <a:p>
            <a:pPr marL="457200" indent="-457200">
              <a:buFontTx/>
              <a:buAutoNum type="alphaLcParenR" startAt="3"/>
            </a:pPr>
            <a:r>
              <a:rPr lang="en-GB" dirty="0">
                <a:solidFill>
                  <a:prstClr val="black"/>
                </a:solidFill>
                <a:latin typeface="Comic Sans MS" pitchFamily="66" charset="0"/>
              </a:rPr>
              <a:t>Something black		</a:t>
            </a:r>
            <a:r>
              <a:rPr lang="en-GB" dirty="0" smtClean="0">
                <a:solidFill>
                  <a:prstClr val="black"/>
                </a:solidFill>
                <a:latin typeface="Comic Sans MS" pitchFamily="66" charset="0"/>
              </a:rPr>
              <a:t>	d</a:t>
            </a:r>
            <a:r>
              <a:rPr lang="en-GB" dirty="0">
                <a:solidFill>
                  <a:prstClr val="black"/>
                </a:solidFill>
                <a:latin typeface="Comic Sans MS" pitchFamily="66" charset="0"/>
              </a:rPr>
              <a:t>) Nothing red</a:t>
            </a:r>
          </a:p>
          <a:p>
            <a:r>
              <a:rPr lang="en-GB" dirty="0" smtClean="0">
                <a:solidFill>
                  <a:prstClr val="black"/>
                </a:solidFill>
                <a:latin typeface="Comic Sans MS" pitchFamily="66" charset="0"/>
              </a:rPr>
              <a:t>e)   Matching jumper and tie	</a:t>
            </a:r>
            <a:endParaRPr lang="en-GB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0602" y="1706437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itchFamily="66" charset="0"/>
              </a:rPr>
              <a:t>A man has a choice of five ties – 2 red, 1 black and 2 spotty. He also has a choice of five jumpers – 3 black, 1 red and 1 grey. The sample space diagram below shows the possible combinations he can have.</a:t>
            </a:r>
          </a:p>
        </p:txBody>
      </p:sp>
      <p:sp>
        <p:nvSpPr>
          <p:cNvPr id="7" name="Rectangle 6"/>
          <p:cNvSpPr/>
          <p:nvPr/>
        </p:nvSpPr>
        <p:spPr>
          <a:xfrm>
            <a:off x="605026" y="1052736"/>
            <a:ext cx="79994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>
                <a:latin typeface="Comic Sans MS" pitchFamily="66" charset="0"/>
              </a:rPr>
              <a:t>Starter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571568"/>
              </p:ext>
            </p:extLst>
          </p:nvPr>
        </p:nvGraphicFramePr>
        <p:xfrm>
          <a:off x="824737" y="2774420"/>
          <a:ext cx="7560000" cy="222504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Red (r)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Red (r)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Black (b)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Spotty (s)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Spotty (s)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Black (B)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Br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Br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Bb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Bs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Bs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Black (B)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Br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Br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Bb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Bs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Bs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Black (B)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Br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Br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Bb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err="1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Bs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err="1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Bs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Red (R)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Rr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Rr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Rb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Rs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err="1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Rs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Grey</a:t>
                      </a:r>
                      <a:r>
                        <a:rPr lang="en-GB" sz="1600" b="0" baseline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 (G)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Gr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Gr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Gb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Gs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err="1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Gs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676618" y="5639182"/>
            <a:ext cx="179889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= 1/5</a:t>
            </a:r>
          </a:p>
          <a:p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= 17/25</a:t>
            </a:r>
          </a:p>
          <a:p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= 5/25 or 1/5</a:t>
            </a:r>
            <a:endParaRPr lang="en-GB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05558" y="5607602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= 2/5</a:t>
            </a:r>
          </a:p>
          <a:p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= 12/25</a:t>
            </a:r>
          </a:p>
        </p:txBody>
      </p:sp>
      <p:sp>
        <p:nvSpPr>
          <p:cNvPr id="11" name="Oval 10"/>
          <p:cNvSpPr/>
          <p:nvPr/>
        </p:nvSpPr>
        <p:spPr>
          <a:xfrm>
            <a:off x="3797270" y="1706436"/>
            <a:ext cx="789105" cy="376891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4593199" y="1706436"/>
            <a:ext cx="789105" cy="36056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5788394" y="1659054"/>
            <a:ext cx="1017164" cy="40794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2797174" y="2012392"/>
            <a:ext cx="1008112" cy="286523"/>
          </a:xfrm>
          <a:prstGeom prst="ellipse">
            <a:avLst/>
          </a:prstGeom>
          <a:noFill/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Oval 14"/>
          <p:cNvSpPr/>
          <p:nvPr/>
        </p:nvSpPr>
        <p:spPr>
          <a:xfrm>
            <a:off x="3766406" y="2018483"/>
            <a:ext cx="1008112" cy="286523"/>
          </a:xfrm>
          <a:prstGeom prst="ellipse">
            <a:avLst/>
          </a:prstGeom>
          <a:noFill/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Oval 15"/>
          <p:cNvSpPr/>
          <p:nvPr/>
        </p:nvSpPr>
        <p:spPr>
          <a:xfrm>
            <a:off x="4823688" y="2009458"/>
            <a:ext cx="1008112" cy="286523"/>
          </a:xfrm>
          <a:prstGeom prst="ellipse">
            <a:avLst/>
          </a:prstGeom>
          <a:noFill/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428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4645154" y="5581244"/>
            <a:ext cx="2880575" cy="720082"/>
          </a:xfrm>
          <a:prstGeom prst="rect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463677"/>
              </p:ext>
            </p:extLst>
          </p:nvPr>
        </p:nvGraphicFramePr>
        <p:xfrm>
          <a:off x="1763688" y="4869160"/>
          <a:ext cx="5760000" cy="14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18/50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20/50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12/50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30/50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63688" y="486915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A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31376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33678" y="486915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63688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C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873223"/>
              </p:ext>
            </p:extLst>
          </p:nvPr>
        </p:nvGraphicFramePr>
        <p:xfrm>
          <a:off x="924894" y="2039601"/>
          <a:ext cx="3960812" cy="26511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38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2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7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Flavour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Number of Customers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0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Vanilla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12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0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Chocolate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18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0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Strawberry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9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0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Mint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11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5137734" y="2276872"/>
            <a:ext cx="295232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 dirty="0">
                <a:latin typeface="Comic Sans MS" pitchFamily="66" charset="0"/>
                <a:cs typeface="Arial" charset="0"/>
              </a:rPr>
              <a:t>What is the experimental probability that the next customer will purchase </a:t>
            </a:r>
            <a:r>
              <a:rPr lang="en-GB" sz="2000" dirty="0" smtClean="0">
                <a:latin typeface="Comic Sans MS" pitchFamily="66" charset="0"/>
                <a:cs typeface="Arial" charset="0"/>
              </a:rPr>
              <a:t>a vanilla or chocolate ice </a:t>
            </a:r>
            <a:r>
              <a:rPr lang="en-GB" sz="2000" dirty="0">
                <a:latin typeface="Comic Sans MS" pitchFamily="66" charset="0"/>
                <a:cs typeface="Arial" charset="0"/>
              </a:rPr>
              <a:t>cream?</a:t>
            </a:r>
            <a:endParaRPr lang="en-US" sz="2000" dirty="0">
              <a:latin typeface="Comic Sans MS" pitchFamily="66" charset="0"/>
              <a:cs typeface="Arial" charset="0"/>
            </a:endParaRPr>
          </a:p>
        </p:txBody>
      </p:sp>
      <p:sp>
        <p:nvSpPr>
          <p:cNvPr id="12" name="TextBox 2"/>
          <p:cNvSpPr txBox="1">
            <a:spLocks noChangeArrowheads="1"/>
          </p:cNvSpPr>
          <p:nvPr/>
        </p:nvSpPr>
        <p:spPr bwMode="auto">
          <a:xfrm>
            <a:off x="548829" y="1196752"/>
            <a:ext cx="819086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 dirty="0">
                <a:latin typeface="Comic Sans MS" pitchFamily="66" charset="0"/>
                <a:cs typeface="Arial" charset="0"/>
              </a:rPr>
              <a:t>An ice cream shop recorded the number of customers purchasing ice creams of each of the four  flavours available. </a:t>
            </a:r>
            <a:endParaRPr lang="en-US" sz="2000" dirty="0">
              <a:latin typeface="Comic Sans MS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74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4645154" y="5581244"/>
            <a:ext cx="2880575" cy="720082"/>
          </a:xfrm>
          <a:prstGeom prst="rect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185668"/>
              </p:ext>
            </p:extLst>
          </p:nvPr>
        </p:nvGraphicFramePr>
        <p:xfrm>
          <a:off x="1763688" y="4869160"/>
          <a:ext cx="5760000" cy="14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5/30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1/5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6/30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1/6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63688" y="486915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A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31376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33678" y="486915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63688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C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001841" y="1196752"/>
            <a:ext cx="7286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omic Sans MS" pitchFamily="66" charset="0"/>
                <a:cs typeface="Arial" charset="0"/>
              </a:rPr>
              <a:t>Here are the results of a survey of cars passing a school</a:t>
            </a:r>
            <a:r>
              <a:rPr lang="en-GB" sz="2000">
                <a:latin typeface="Comic Sans MS" pitchFamily="66" charset="0"/>
              </a:rPr>
              <a:t>: 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385745"/>
              </p:ext>
            </p:extLst>
          </p:nvPr>
        </p:nvGraphicFramePr>
        <p:xfrm>
          <a:off x="804607" y="1772816"/>
          <a:ext cx="3816796" cy="198093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2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Colour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Number of cars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Red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3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Black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10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Silver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15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Other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2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58178" y="4005064"/>
            <a:ext cx="84248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sz="2000" dirty="0" smtClean="0">
                <a:latin typeface="Comic Sans MS" pitchFamily="66" charset="0"/>
                <a:cs typeface="Arial" charset="0"/>
              </a:rPr>
              <a:t>What </a:t>
            </a:r>
            <a:r>
              <a:rPr lang="en-GB" sz="2000" dirty="0">
                <a:latin typeface="Comic Sans MS" pitchFamily="66" charset="0"/>
                <a:cs typeface="Arial" charset="0"/>
              </a:rPr>
              <a:t>is the probability of the next car passing the school being </a:t>
            </a:r>
            <a:r>
              <a:rPr lang="en-GB" sz="2000" dirty="0" smtClean="0">
                <a:latin typeface="Comic Sans MS" pitchFamily="66" charset="0"/>
                <a:cs typeface="Arial" charset="0"/>
              </a:rPr>
              <a:t>red or other? Simplify your answer</a:t>
            </a:r>
            <a:r>
              <a:rPr lang="en-GB" sz="2000" dirty="0">
                <a:latin typeface="Comic Sans MS" pitchFamily="66" charset="0"/>
                <a:cs typeface="Arial" charset="0"/>
              </a:rPr>
              <a:t>.</a:t>
            </a:r>
          </a:p>
        </p:txBody>
      </p:sp>
      <p:pic>
        <p:nvPicPr>
          <p:cNvPr id="13" name="Picture 2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100" y="2279598"/>
            <a:ext cx="1830629" cy="114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780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83768" y="2060848"/>
            <a:ext cx="61024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In most events, it is difficult to accurately predict the probability of an event happening.</a:t>
            </a:r>
          </a:p>
          <a:p>
            <a:pPr algn="ctr"/>
            <a:endParaRPr lang="en-GB" sz="2000" dirty="0">
              <a:latin typeface="Comic Sans MS" pitchFamily="66" charset="0"/>
            </a:endParaRPr>
          </a:p>
          <a:p>
            <a:pPr algn="ctr"/>
            <a:r>
              <a:rPr lang="en-GB" sz="2000" dirty="0">
                <a:latin typeface="Comic Sans MS" pitchFamily="66" charset="0"/>
              </a:rPr>
              <a:t>When there is no theory behind the probability of an event happening, we use </a:t>
            </a:r>
            <a:r>
              <a:rPr lang="en-GB" sz="2000" b="1" u="sng" dirty="0" smtClean="0">
                <a:latin typeface="Comic Sans MS" pitchFamily="66" charset="0"/>
              </a:rPr>
              <a:t>relative frequency </a:t>
            </a:r>
            <a:r>
              <a:rPr lang="en-GB" sz="2000" dirty="0">
                <a:latin typeface="Comic Sans MS" pitchFamily="66" charset="0"/>
              </a:rPr>
              <a:t>to calculate </a:t>
            </a:r>
            <a:r>
              <a:rPr lang="en-GB" sz="2000" dirty="0" smtClean="0">
                <a:latin typeface="Comic Sans MS" pitchFamily="66" charset="0"/>
              </a:rPr>
              <a:t>probabilities.</a:t>
            </a:r>
            <a:endParaRPr lang="en-GB" sz="2000" dirty="0">
              <a:latin typeface="Comic Sans MS" pitchFamily="66" charset="0"/>
            </a:endParaRPr>
          </a:p>
          <a:p>
            <a:pPr algn="ctr"/>
            <a:endParaRPr lang="en-GB" sz="2000" dirty="0">
              <a:latin typeface="Comic Sans MS" pitchFamily="66" charset="0"/>
            </a:endParaRPr>
          </a:p>
          <a:p>
            <a:pPr algn="ctr"/>
            <a:r>
              <a:rPr lang="en-GB" sz="2000" dirty="0">
                <a:latin typeface="Comic Sans MS" pitchFamily="66" charset="0"/>
              </a:rPr>
              <a:t>Because it is often calculated after performing experiments, it is often called </a:t>
            </a:r>
            <a:r>
              <a:rPr lang="en-GB" sz="2000" b="1" u="sng" dirty="0" smtClean="0">
                <a:latin typeface="Comic Sans MS" pitchFamily="66" charset="0"/>
              </a:rPr>
              <a:t>experimental probability.</a:t>
            </a:r>
            <a:endParaRPr lang="en-GB" sz="2000" b="1" u="sng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75887" y="1217597"/>
            <a:ext cx="58326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Relative Frequency</a:t>
            </a:r>
            <a:endParaRPr lang="en-GB" sz="2400" b="1" u="sng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32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83768" y="2132856"/>
            <a:ext cx="61024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The probability of picking a vegetarian at random from a group of people can be found using relative </a:t>
            </a:r>
            <a:r>
              <a:rPr lang="en-GB" sz="2000" dirty="0" smtClean="0">
                <a:latin typeface="Comic Sans MS" pitchFamily="66" charset="0"/>
              </a:rPr>
              <a:t>frequency.</a:t>
            </a:r>
            <a:endParaRPr lang="en-GB" sz="2000" dirty="0">
              <a:latin typeface="Comic Sans MS" pitchFamily="66" charset="0"/>
            </a:endParaRPr>
          </a:p>
          <a:p>
            <a:pPr algn="ctr"/>
            <a:endParaRPr lang="en-GB" sz="2000" dirty="0">
              <a:latin typeface="Comic Sans MS" pitchFamily="66" charset="0"/>
            </a:endParaRPr>
          </a:p>
          <a:p>
            <a:pPr algn="ctr"/>
            <a:r>
              <a:rPr lang="en-GB" sz="2000" dirty="0">
                <a:latin typeface="Comic Sans MS" pitchFamily="66" charset="0"/>
              </a:rPr>
              <a:t>The easiest way to calculate this probability is by conducting an experiment. 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5887" y="1289605"/>
            <a:ext cx="58326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Relative Frequency</a:t>
            </a:r>
            <a:endParaRPr lang="en-GB" sz="2400" b="1" u="sng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5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411760" y="2060848"/>
                <a:ext cx="6102424" cy="3170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latin typeface="Comic Sans MS" pitchFamily="66" charset="0"/>
                  </a:rPr>
                  <a:t>In a survey of 200 students, 28 said they were vegetarian. </a:t>
                </a:r>
              </a:p>
              <a:p>
                <a:endParaRPr lang="en-GB" sz="2000" dirty="0">
                  <a:latin typeface="Comic Sans MS" pitchFamily="66" charset="0"/>
                </a:endParaRPr>
              </a:p>
              <a:p>
                <a:r>
                  <a:rPr lang="en-GB" sz="2000" dirty="0">
                    <a:latin typeface="Comic Sans MS" pitchFamily="66" charset="0"/>
                  </a:rPr>
                  <a:t>“28 out of 200” =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/>
                          </a:rPr>
                          <m:t>28</m:t>
                        </m:r>
                      </m:num>
                      <m:den>
                        <m:r>
                          <a:rPr lang="en-GB" sz="2000" i="1">
                            <a:latin typeface="Cambria Math"/>
                          </a:rPr>
                          <m:t>200</m:t>
                        </m:r>
                      </m:den>
                    </m:f>
                  </m:oMath>
                </a14:m>
                <a:r>
                  <a:rPr lang="en-GB" sz="2000" dirty="0">
                    <a:latin typeface="Comic Sans MS" pitchFamily="66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/>
                          </a:rPr>
                          <m:t>14</m:t>
                        </m:r>
                      </m:num>
                      <m:den>
                        <m:r>
                          <a:rPr lang="en-GB" sz="2000" i="1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en-GB" sz="2000" dirty="0">
                    <a:latin typeface="Comic Sans MS" pitchFamily="66" charset="0"/>
                  </a:rPr>
                  <a:t> = 0.14</a:t>
                </a:r>
              </a:p>
              <a:p>
                <a:endParaRPr lang="en-GB" sz="2000" dirty="0">
                  <a:latin typeface="Comic Sans MS" pitchFamily="66" charset="0"/>
                </a:endParaRPr>
              </a:p>
              <a:p>
                <a:r>
                  <a:rPr lang="en-GB" sz="2000" dirty="0">
                    <a:latin typeface="Comic Sans MS" pitchFamily="66" charset="0"/>
                  </a:rPr>
                  <a:t>There is a 14% chance that a person picked at random will be vegetarian.</a:t>
                </a:r>
              </a:p>
              <a:p>
                <a:endParaRPr lang="en-GB" sz="2000" dirty="0">
                  <a:latin typeface="Comic Sans MS" pitchFamily="66" charset="0"/>
                </a:endParaRPr>
              </a:p>
              <a:p>
                <a:r>
                  <a:rPr lang="en-GB" sz="2000" dirty="0">
                    <a:latin typeface="Comic Sans MS" pitchFamily="66" charset="0"/>
                  </a:rPr>
                  <a:t>The more people that are asked, the more accurate this relative frequency will become.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060848"/>
                <a:ext cx="6102424" cy="3170099"/>
              </a:xfrm>
              <a:prstGeom prst="rect">
                <a:avLst/>
              </a:prstGeom>
              <a:blipFill rotWithShape="0">
                <a:blip r:embed="rId2"/>
                <a:stretch>
                  <a:fillRect l="-1099" t="-962" b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603879" y="1217597"/>
            <a:ext cx="58326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Relative Frequency</a:t>
            </a:r>
            <a:endParaRPr lang="en-GB" sz="2400" b="1" u="sng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75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97888" y="1573916"/>
            <a:ext cx="83505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itchFamily="66" charset="0"/>
              </a:rPr>
              <a:t>Fred records the colour of 100 cars that pass his house. His results are shown below.</a:t>
            </a:r>
          </a:p>
          <a:p>
            <a:endParaRPr lang="en-GB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endParaRPr lang="en-GB" dirty="0" smtClean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dirty="0">
                <a:latin typeface="Comic Sans MS" pitchFamily="66" charset="0"/>
              </a:rPr>
              <a:t>Calculate the relative frequency/experimental probability of each colour.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>
                <a:latin typeface="Comic Sans MS" pitchFamily="66" charset="0"/>
              </a:rPr>
              <a:t>What is the probability that the next car to pass his house will be: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>
                <a:latin typeface="Comic Sans MS" pitchFamily="66" charset="0"/>
              </a:rPr>
              <a:t>red?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>
                <a:latin typeface="Comic Sans MS" pitchFamily="66" charset="0"/>
              </a:rPr>
              <a:t>Blue?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>
                <a:latin typeface="Comic Sans MS" pitchFamily="66" charset="0"/>
              </a:rPr>
              <a:t>Not black</a:t>
            </a:r>
            <a:r>
              <a:rPr lang="en-GB" dirty="0" smtClean="0">
                <a:latin typeface="Comic Sans MS" pitchFamily="66" charset="0"/>
              </a:rPr>
              <a:t>?</a:t>
            </a:r>
            <a:endParaRPr lang="en-GB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dirty="0">
                <a:latin typeface="Comic Sans MS" pitchFamily="66" charset="0"/>
              </a:rPr>
              <a:t>On an average day, 3500 cars pass Fred’s house. Based on his results, how many of these 3500 would we expect to be silver?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357463"/>
              </p:ext>
            </p:extLst>
          </p:nvPr>
        </p:nvGraphicFramePr>
        <p:xfrm>
          <a:off x="397890" y="2348880"/>
          <a:ext cx="8206560" cy="74168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367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7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7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7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7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7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Colour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Red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Blue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Silver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Black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Other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Frequency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38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32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500594"/>
              </p:ext>
            </p:extLst>
          </p:nvPr>
        </p:nvGraphicFramePr>
        <p:xfrm>
          <a:off x="397890" y="2348880"/>
          <a:ext cx="8206560" cy="138176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367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7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7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7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7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7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Colour</a:t>
                      </a:r>
                      <a:endParaRPr lang="en-GB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Red</a:t>
                      </a:r>
                      <a:endParaRPr lang="en-GB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Blue</a:t>
                      </a:r>
                      <a:endParaRPr lang="en-GB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Silver</a:t>
                      </a:r>
                      <a:endParaRPr lang="en-GB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Black</a:t>
                      </a:r>
                      <a:endParaRPr lang="en-GB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Other</a:t>
                      </a:r>
                      <a:endParaRPr lang="en-GB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Frequency</a:t>
                      </a:r>
                      <a:endParaRPr lang="en-GB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10</a:t>
                      </a:r>
                      <a:endParaRPr lang="en-GB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15</a:t>
                      </a:r>
                      <a:endParaRPr lang="en-GB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38</a:t>
                      </a:r>
                      <a:endParaRPr lang="en-GB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32</a:t>
                      </a:r>
                      <a:endParaRPr lang="en-GB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5</a:t>
                      </a:r>
                      <a:endParaRPr lang="en-GB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Relative Frequency</a:t>
                      </a:r>
                      <a:endParaRPr lang="en-GB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0.1</a:t>
                      </a:r>
                      <a:endParaRPr lang="en-GB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0.15</a:t>
                      </a:r>
                      <a:endParaRPr lang="en-GB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0.38</a:t>
                      </a:r>
                      <a:endParaRPr lang="en-GB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0.32</a:t>
                      </a:r>
                      <a:endParaRPr lang="en-GB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0.05</a:t>
                      </a:r>
                      <a:endParaRPr lang="en-GB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71800" y="4581128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= P(red</a:t>
            </a:r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) = </a:t>
            </a:r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0.1</a:t>
            </a:r>
          </a:p>
          <a:p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= P(blue</a:t>
            </a:r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) = </a:t>
            </a:r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0.15</a:t>
            </a:r>
          </a:p>
          <a:p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= P(not </a:t>
            </a:r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black) = 1 – 0.32 = </a:t>
            </a:r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0.68</a:t>
            </a:r>
            <a:endParaRPr lang="en-GB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6082135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= 0.38 </a:t>
            </a:r>
            <a:r>
              <a:rPr lang="en-GB" b="1" dirty="0">
                <a:solidFill>
                  <a:srgbClr val="FF0000"/>
                </a:solidFill>
                <a:latin typeface="Comic Sans MS" pitchFamily="66" charset="0"/>
              </a:rPr>
              <a:t>x 3500 = 1330 cars would be expected to be silver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91680" y="1001573"/>
            <a:ext cx="58326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Relative Frequency</a:t>
            </a:r>
            <a:endParaRPr lang="en-GB" sz="2400" b="1" u="sng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58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515386"/>
              </p:ext>
            </p:extLst>
          </p:nvPr>
        </p:nvGraphicFramePr>
        <p:xfrm>
          <a:off x="992216" y="2276872"/>
          <a:ext cx="7200000" cy="3139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Number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Tally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Frequency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Observed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Relative Frequency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Expected Relative Frequency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0.17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0.17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0.17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0.17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0.17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0.17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5517232"/>
            <a:ext cx="8537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lphaLcParenR"/>
            </a:pPr>
            <a:r>
              <a:rPr lang="en-GB" dirty="0">
                <a:solidFill>
                  <a:prstClr val="black"/>
                </a:solidFill>
                <a:latin typeface="Comic Sans MS" pitchFamily="66" charset="0"/>
              </a:rPr>
              <a:t>When you have completed your 50 rolls tell me your observations</a:t>
            </a:r>
          </a:p>
          <a:p>
            <a:pPr marL="342900" indent="-342900">
              <a:buFontTx/>
              <a:buAutoNum type="alphaLcParenR"/>
            </a:pPr>
            <a:endParaRPr lang="en-GB" dirty="0">
              <a:solidFill>
                <a:prstClr val="black"/>
              </a:solidFill>
              <a:latin typeface="Comic Sans MS" pitchFamily="66" charset="0"/>
            </a:endParaRPr>
          </a:p>
          <a:p>
            <a:pPr marL="342900" indent="-342900">
              <a:buFontTx/>
              <a:buAutoNum type="alphaLcParenR"/>
            </a:pPr>
            <a:r>
              <a:rPr lang="en-GB" dirty="0">
                <a:solidFill>
                  <a:prstClr val="black"/>
                </a:solidFill>
                <a:latin typeface="Comic Sans MS" pitchFamily="66" charset="0"/>
              </a:rPr>
              <a:t>Calculate the relative frequency of each number for your experiment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1763688" y="1124744"/>
            <a:ext cx="58326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Pair Activity</a:t>
            </a:r>
            <a:endParaRPr lang="en-GB" sz="2400" b="1" u="sng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9944" y="1647904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Roll your die 50 times and record your results in the tally graph below.</a:t>
            </a:r>
          </a:p>
        </p:txBody>
      </p:sp>
    </p:spTree>
    <p:extLst>
      <p:ext uri="{BB962C8B-B14F-4D97-AF65-F5344CB8AC3E}">
        <p14:creationId xmlns:p14="http://schemas.microsoft.com/office/powerpoint/2010/main" val="131378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45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231889" y="1196752"/>
            <a:ext cx="60483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b="1" u="sng" dirty="0" smtClean="0">
                <a:latin typeface="Comic Sans MS" pitchFamily="66" charset="0"/>
              </a:rPr>
              <a:t>Answers</a:t>
            </a:r>
            <a:endParaRPr lang="en-GB" b="1" u="sng" dirty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27784" y="2060848"/>
            <a:ext cx="52565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1ai) 5/20 or 1/4	ii) 4/20	or 1/5	iii) 17/20</a:t>
            </a:r>
          </a:p>
          <a:p>
            <a:r>
              <a:rPr lang="en-GB" dirty="0" smtClean="0">
                <a:latin typeface="Comic Sans MS" pitchFamily="66" charset="0"/>
              </a:rPr>
              <a:t>1bi) 20			ii) 12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2ai) 160/200 or 4/5	ii) 40/200 or 1/5</a:t>
            </a:r>
          </a:p>
          <a:p>
            <a:r>
              <a:rPr lang="en-GB" dirty="0" smtClean="0">
                <a:latin typeface="Comic Sans MS" pitchFamily="66" charset="0"/>
              </a:rPr>
              <a:t>2bi) 64		ii) 256		iii) 320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3ai) 20/54 or 10/27	ii) 36/54 or 2/3</a:t>
            </a:r>
          </a:p>
          <a:p>
            <a:r>
              <a:rPr lang="en-GB" dirty="0" smtClean="0">
                <a:latin typeface="Comic Sans MS" pitchFamily="66" charset="0"/>
              </a:rPr>
              <a:t>3bi) 30			ii) 74</a:t>
            </a:r>
          </a:p>
          <a:p>
            <a:r>
              <a:rPr lang="en-GB" dirty="0" smtClean="0">
                <a:latin typeface="Comic Sans MS" pitchFamily="66" charset="0"/>
              </a:rPr>
              <a:t>iii) 296			iv) 136</a:t>
            </a:r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25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97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4645154" y="5581244"/>
            <a:ext cx="2880575" cy="720082"/>
          </a:xfrm>
          <a:prstGeom prst="rect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369640"/>
              </p:ext>
            </p:extLst>
          </p:nvPr>
        </p:nvGraphicFramePr>
        <p:xfrm>
          <a:off x="1763688" y="4869160"/>
          <a:ext cx="5760000" cy="14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10/20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5/20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1/4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3/4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63688" y="486915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A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31376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33678" y="486915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63688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C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441" y="2385331"/>
            <a:ext cx="1774523" cy="156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216933" y="1424970"/>
            <a:ext cx="66976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000" dirty="0">
                <a:latin typeface="Comic Sans MS" pitchFamily="66" charset="0"/>
                <a:cs typeface="Arial" charset="0"/>
              </a:rPr>
              <a:t>A drawing pin is repeatedly dropped in an experiment to see which way up it will land.  Here are the results: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354160"/>
              </p:ext>
            </p:extLst>
          </p:nvPr>
        </p:nvGraphicFramePr>
        <p:xfrm>
          <a:off x="1547664" y="2605617"/>
          <a:ext cx="3887788" cy="1188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10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Outcome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Frequency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Point up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15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Point down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5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527081" y="4116448"/>
            <a:ext cx="80773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  <a:cs typeface="Arial" charset="0"/>
              </a:rPr>
              <a:t>What is the probability that it will </a:t>
            </a:r>
            <a:r>
              <a:rPr lang="en-GB" sz="2000" dirty="0" smtClean="0">
                <a:latin typeface="Comic Sans MS" pitchFamily="66" charset="0"/>
                <a:cs typeface="Arial" charset="0"/>
              </a:rPr>
              <a:t>land point </a:t>
            </a:r>
            <a:r>
              <a:rPr lang="en-GB" sz="2000" dirty="0">
                <a:latin typeface="Comic Sans MS" pitchFamily="66" charset="0"/>
                <a:cs typeface="Arial" charset="0"/>
              </a:rPr>
              <a:t>up?</a:t>
            </a:r>
          </a:p>
        </p:txBody>
      </p:sp>
    </p:spTree>
    <p:extLst>
      <p:ext uri="{BB962C8B-B14F-4D97-AF65-F5344CB8AC3E}">
        <p14:creationId xmlns:p14="http://schemas.microsoft.com/office/powerpoint/2010/main" val="221320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753102" y="4869158"/>
            <a:ext cx="2880575" cy="720082"/>
          </a:xfrm>
          <a:prstGeom prst="rect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083950"/>
              </p:ext>
            </p:extLst>
          </p:nvPr>
        </p:nvGraphicFramePr>
        <p:xfrm>
          <a:off x="1763688" y="4869160"/>
          <a:ext cx="5760000" cy="14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35/50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8/10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15/50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35/40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63688" y="486915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A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31376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33678" y="486915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63688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C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441" y="2385331"/>
            <a:ext cx="1774523" cy="156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216933" y="1424970"/>
            <a:ext cx="66976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000" dirty="0">
                <a:latin typeface="Comic Sans MS" pitchFamily="66" charset="0"/>
                <a:cs typeface="Arial" charset="0"/>
              </a:rPr>
              <a:t>A drawing pin is repeatedly dropped in an experiment to see which way up it will land.  Here are the results: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715640"/>
              </p:ext>
            </p:extLst>
          </p:nvPr>
        </p:nvGraphicFramePr>
        <p:xfrm>
          <a:off x="1547664" y="2605617"/>
          <a:ext cx="3887788" cy="1188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10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Outcome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Frequency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Point up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15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Point down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35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25" marR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527081" y="4116448"/>
            <a:ext cx="80773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  <a:cs typeface="Arial" charset="0"/>
              </a:rPr>
              <a:t>What is the probability that it will </a:t>
            </a:r>
            <a:r>
              <a:rPr lang="en-GB" sz="2000" dirty="0" smtClean="0">
                <a:latin typeface="Comic Sans MS" pitchFamily="66" charset="0"/>
                <a:cs typeface="Arial" charset="0"/>
              </a:rPr>
              <a:t>land point down?</a:t>
            </a:r>
            <a:endParaRPr lang="en-GB" sz="2000" dirty="0">
              <a:latin typeface="Comic Sans MS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75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4631376" y="4869158"/>
            <a:ext cx="2880575" cy="720082"/>
          </a:xfrm>
          <a:prstGeom prst="rect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738100"/>
              </p:ext>
            </p:extLst>
          </p:nvPr>
        </p:nvGraphicFramePr>
        <p:xfrm>
          <a:off x="1763688" y="4869160"/>
          <a:ext cx="5760000" cy="14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33/60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27/60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35/50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10/20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63688" y="486915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A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31376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33678" y="486915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63688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C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07262" y="1387562"/>
            <a:ext cx="784822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 dirty="0">
                <a:latin typeface="Comic Sans MS" pitchFamily="66" charset="0"/>
                <a:cs typeface="Arial" charset="0"/>
              </a:rPr>
              <a:t>A coin is repeatedly thrown  60 times in an experiment to see which way up it will </a:t>
            </a:r>
            <a:r>
              <a:rPr lang="en-GB" sz="2000" dirty="0" smtClean="0">
                <a:latin typeface="Comic Sans MS" pitchFamily="66" charset="0"/>
                <a:cs typeface="Arial" charset="0"/>
              </a:rPr>
              <a:t>land. Here </a:t>
            </a:r>
            <a:r>
              <a:rPr lang="en-GB" sz="2000" dirty="0">
                <a:latin typeface="Comic Sans MS" pitchFamily="66" charset="0"/>
                <a:cs typeface="Arial" charset="0"/>
              </a:rPr>
              <a:t>are the results of the experiment</a:t>
            </a:r>
            <a:r>
              <a:rPr lang="en-GB" sz="2000" dirty="0" smtClean="0">
                <a:latin typeface="Comic Sans MS" pitchFamily="66" charset="0"/>
                <a:cs typeface="Arial" charset="0"/>
              </a:rPr>
              <a:t>:</a:t>
            </a:r>
            <a:endParaRPr lang="en-GB" sz="2000" dirty="0">
              <a:latin typeface="Comic Sans MS" pitchFamily="66" charset="0"/>
              <a:cs typeface="Arial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978388"/>
              </p:ext>
            </p:extLst>
          </p:nvPr>
        </p:nvGraphicFramePr>
        <p:xfrm>
          <a:off x="1176921" y="2671851"/>
          <a:ext cx="3960813" cy="1188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54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6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Outcome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Frequency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Heads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27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Tails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33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1663" y="2460220"/>
            <a:ext cx="1767423" cy="1611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11188" y="4072202"/>
            <a:ext cx="79212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  <a:cs typeface="Arial" charset="0"/>
              </a:rPr>
              <a:t>What is the probability that it will </a:t>
            </a:r>
            <a:r>
              <a:rPr lang="en-GB" sz="2000" dirty="0" smtClean="0">
                <a:latin typeface="Comic Sans MS" pitchFamily="66" charset="0"/>
                <a:cs typeface="Arial" charset="0"/>
              </a:rPr>
              <a:t>land head </a:t>
            </a:r>
            <a:r>
              <a:rPr lang="en-GB" sz="2000" dirty="0">
                <a:latin typeface="Comic Sans MS" pitchFamily="66" charset="0"/>
                <a:cs typeface="Arial" charset="0"/>
              </a:rPr>
              <a:t>up?</a:t>
            </a:r>
          </a:p>
        </p:txBody>
      </p:sp>
    </p:spTree>
    <p:extLst>
      <p:ext uri="{BB962C8B-B14F-4D97-AF65-F5344CB8AC3E}">
        <p14:creationId xmlns:p14="http://schemas.microsoft.com/office/powerpoint/2010/main" val="221320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4645154" y="5581244"/>
            <a:ext cx="2880575" cy="720082"/>
          </a:xfrm>
          <a:prstGeom prst="rect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795090"/>
              </p:ext>
            </p:extLst>
          </p:nvPr>
        </p:nvGraphicFramePr>
        <p:xfrm>
          <a:off x="1763688" y="4869160"/>
          <a:ext cx="5760000" cy="14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3/30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25/30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15/10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1/2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63688" y="486915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A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31376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33678" y="486915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63688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C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001841" y="1196752"/>
            <a:ext cx="7286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omic Sans MS" pitchFamily="66" charset="0"/>
                <a:cs typeface="Arial" charset="0"/>
              </a:rPr>
              <a:t>Here are the results of a survey of cars passing a school</a:t>
            </a:r>
            <a:r>
              <a:rPr lang="en-GB" sz="2000">
                <a:latin typeface="Comic Sans MS" pitchFamily="66" charset="0"/>
              </a:rPr>
              <a:t>: 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682713"/>
              </p:ext>
            </p:extLst>
          </p:nvPr>
        </p:nvGraphicFramePr>
        <p:xfrm>
          <a:off x="804607" y="1772816"/>
          <a:ext cx="3816796" cy="198093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2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Colour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Number of cars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Red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3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Black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10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Silver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15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Other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2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58178" y="4005064"/>
            <a:ext cx="84248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sz="2000" dirty="0" smtClean="0">
                <a:latin typeface="Comic Sans MS" pitchFamily="66" charset="0"/>
                <a:cs typeface="Arial" charset="0"/>
              </a:rPr>
              <a:t>What </a:t>
            </a:r>
            <a:r>
              <a:rPr lang="en-GB" sz="2000" dirty="0">
                <a:latin typeface="Comic Sans MS" pitchFamily="66" charset="0"/>
                <a:cs typeface="Arial" charset="0"/>
              </a:rPr>
              <a:t>is the probability of the next car passing the school being </a:t>
            </a:r>
            <a:r>
              <a:rPr lang="en-GB" sz="2000" dirty="0" smtClean="0">
                <a:latin typeface="Comic Sans MS" pitchFamily="66" charset="0"/>
                <a:cs typeface="Arial" charset="0"/>
              </a:rPr>
              <a:t>silver? Simplify your answer</a:t>
            </a:r>
            <a:r>
              <a:rPr lang="en-GB" sz="2000" dirty="0">
                <a:latin typeface="Comic Sans MS" pitchFamily="66" charset="0"/>
                <a:cs typeface="Arial" charset="0"/>
              </a:rPr>
              <a:t>.</a:t>
            </a:r>
          </a:p>
        </p:txBody>
      </p:sp>
      <p:pic>
        <p:nvPicPr>
          <p:cNvPr id="1026" name="Picture 2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100" y="2279598"/>
            <a:ext cx="1830629" cy="114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34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763688" y="5589240"/>
            <a:ext cx="2880575" cy="720082"/>
          </a:xfrm>
          <a:prstGeom prst="rect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021450"/>
              </p:ext>
            </p:extLst>
          </p:nvPr>
        </p:nvGraphicFramePr>
        <p:xfrm>
          <a:off x="1763688" y="4869160"/>
          <a:ext cx="5760000" cy="14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2/30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1/10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1/3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10/30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63688" y="486915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A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31376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33678" y="486915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63688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C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001841" y="1196752"/>
            <a:ext cx="7286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omic Sans MS" pitchFamily="66" charset="0"/>
                <a:cs typeface="Arial" charset="0"/>
              </a:rPr>
              <a:t>Here are the results of a survey of cars passing a school</a:t>
            </a:r>
            <a:r>
              <a:rPr lang="en-GB" sz="2000">
                <a:latin typeface="Comic Sans MS" pitchFamily="66" charset="0"/>
              </a:rPr>
              <a:t>: 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876292"/>
              </p:ext>
            </p:extLst>
          </p:nvPr>
        </p:nvGraphicFramePr>
        <p:xfrm>
          <a:off x="804607" y="1772816"/>
          <a:ext cx="3816796" cy="198093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2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Colour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Number of cars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Red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3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Black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10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Silver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15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Other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2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58178" y="4005064"/>
            <a:ext cx="84248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sz="2000" dirty="0" smtClean="0">
                <a:latin typeface="Comic Sans MS" pitchFamily="66" charset="0"/>
                <a:cs typeface="Arial" charset="0"/>
              </a:rPr>
              <a:t>What </a:t>
            </a:r>
            <a:r>
              <a:rPr lang="en-GB" sz="2000" dirty="0">
                <a:latin typeface="Comic Sans MS" pitchFamily="66" charset="0"/>
                <a:cs typeface="Arial" charset="0"/>
              </a:rPr>
              <a:t>is the probability of the next car passing the school being </a:t>
            </a:r>
            <a:r>
              <a:rPr lang="en-GB" sz="2000" dirty="0" smtClean="0">
                <a:latin typeface="Comic Sans MS" pitchFamily="66" charset="0"/>
                <a:cs typeface="Arial" charset="0"/>
              </a:rPr>
              <a:t>black? Simplify your answer</a:t>
            </a:r>
            <a:r>
              <a:rPr lang="en-GB" sz="2000" dirty="0">
                <a:latin typeface="Comic Sans MS" pitchFamily="66" charset="0"/>
                <a:cs typeface="Arial" charset="0"/>
              </a:rPr>
              <a:t>.</a:t>
            </a:r>
          </a:p>
        </p:txBody>
      </p:sp>
      <p:pic>
        <p:nvPicPr>
          <p:cNvPr id="13" name="Picture 2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100" y="2279598"/>
            <a:ext cx="1830629" cy="114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320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4631376" y="4869158"/>
            <a:ext cx="2880575" cy="720082"/>
          </a:xfrm>
          <a:prstGeom prst="rect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554101"/>
              </p:ext>
            </p:extLst>
          </p:nvPr>
        </p:nvGraphicFramePr>
        <p:xfrm>
          <a:off x="1763688" y="4869160"/>
          <a:ext cx="5760000" cy="14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15/80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3/10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39/80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24/80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63688" y="486915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A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31376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33678" y="486915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63688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C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009558"/>
              </p:ext>
            </p:extLst>
          </p:nvPr>
        </p:nvGraphicFramePr>
        <p:xfrm>
          <a:off x="1210911" y="1995425"/>
          <a:ext cx="3384550" cy="26511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38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7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Age Group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Number of People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0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0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 - 20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15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0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21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 – 40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24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0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41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 – 60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18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0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60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 +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23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755576" y="1162927"/>
            <a:ext cx="77768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 dirty="0">
                <a:latin typeface="Comic Sans MS" pitchFamily="66" charset="0"/>
                <a:cs typeface="Arial" charset="0"/>
              </a:rPr>
              <a:t>Molly asked number of people about their age and recorded it in a table.</a:t>
            </a:r>
            <a:endParaRPr lang="en-US" sz="2000" dirty="0">
              <a:latin typeface="Comic Sans MS" pitchFamily="66" charset="0"/>
              <a:cs typeface="Arial" charset="0"/>
            </a:endParaRP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5140521" y="2204864"/>
            <a:ext cx="2597597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 dirty="0">
                <a:latin typeface="Comic Sans MS" pitchFamily="66" charset="0"/>
                <a:cs typeface="Arial" charset="0"/>
              </a:rPr>
              <a:t>What is the experimental probability that the next person Molly asks is aged 21 - 40? </a:t>
            </a:r>
            <a:r>
              <a:rPr lang="en-GB" sz="2000" dirty="0" smtClean="0">
                <a:latin typeface="Comic Sans MS" pitchFamily="66" charset="0"/>
              </a:rPr>
              <a:t>Simplify your answer</a:t>
            </a:r>
            <a:r>
              <a:rPr lang="en-GB" sz="2000" dirty="0">
                <a:latin typeface="Comic Sans MS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144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753102" y="4869158"/>
            <a:ext cx="2880575" cy="720082"/>
          </a:xfrm>
          <a:prstGeom prst="rect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197815"/>
              </p:ext>
            </p:extLst>
          </p:nvPr>
        </p:nvGraphicFramePr>
        <p:xfrm>
          <a:off x="1763688" y="4869160"/>
          <a:ext cx="5760000" cy="14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41/80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18/80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39/80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23/80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63688" y="486915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A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31376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33678" y="486915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63688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C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660260"/>
              </p:ext>
            </p:extLst>
          </p:nvPr>
        </p:nvGraphicFramePr>
        <p:xfrm>
          <a:off x="1210911" y="1995425"/>
          <a:ext cx="3384550" cy="26511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38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7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Age Group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Number of People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0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0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 - 20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15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0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21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 – 40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24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0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41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 – 60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18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0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60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 +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23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5" marR="91445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755576" y="1162927"/>
            <a:ext cx="77768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 dirty="0">
                <a:latin typeface="Comic Sans MS" pitchFamily="66" charset="0"/>
                <a:cs typeface="Arial" charset="0"/>
              </a:rPr>
              <a:t>Molly asked number of people about their age and recorded it in a table.</a:t>
            </a:r>
            <a:endParaRPr lang="en-US" sz="2000" dirty="0">
              <a:latin typeface="Comic Sans MS" pitchFamily="66" charset="0"/>
              <a:cs typeface="Arial" charset="0"/>
            </a:endParaRP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5140521" y="2204864"/>
            <a:ext cx="259759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 dirty="0">
                <a:latin typeface="Comic Sans MS" pitchFamily="66" charset="0"/>
                <a:cs typeface="Arial" charset="0"/>
              </a:rPr>
              <a:t>What is the experimental probability that the next person Molly asks is aged </a:t>
            </a:r>
            <a:r>
              <a:rPr lang="en-GB" sz="2000" dirty="0" smtClean="0">
                <a:latin typeface="Comic Sans MS" pitchFamily="66" charset="0"/>
                <a:cs typeface="Arial" charset="0"/>
              </a:rPr>
              <a:t>over 40?</a:t>
            </a:r>
            <a:endParaRPr lang="en-GB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66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763688" y="5589240"/>
            <a:ext cx="2880575" cy="720082"/>
          </a:xfrm>
          <a:prstGeom prst="rect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080990"/>
              </p:ext>
            </p:extLst>
          </p:nvPr>
        </p:nvGraphicFramePr>
        <p:xfrm>
          <a:off x="1763688" y="4869160"/>
          <a:ext cx="5760000" cy="14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18/50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11/40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11/50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18/40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63688" y="486915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A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31376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33678" y="486915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63688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C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199101"/>
              </p:ext>
            </p:extLst>
          </p:nvPr>
        </p:nvGraphicFramePr>
        <p:xfrm>
          <a:off x="924894" y="2039601"/>
          <a:ext cx="3960812" cy="26511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38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2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7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Flavour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Number of Customers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0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Vanilla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12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0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Chocolate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18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0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Strawberry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9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0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Mint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11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L="91449" marR="91449" marT="45693" marB="45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5137734" y="2276872"/>
            <a:ext cx="295232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 dirty="0">
                <a:latin typeface="Comic Sans MS" pitchFamily="66" charset="0"/>
                <a:cs typeface="Arial" charset="0"/>
              </a:rPr>
              <a:t>What is the experimental probability that the next customer will purchase </a:t>
            </a:r>
            <a:r>
              <a:rPr lang="en-GB" sz="2000" dirty="0" smtClean="0">
                <a:latin typeface="Comic Sans MS" pitchFamily="66" charset="0"/>
                <a:cs typeface="Arial" charset="0"/>
              </a:rPr>
              <a:t>a mint ice </a:t>
            </a:r>
            <a:r>
              <a:rPr lang="en-GB" sz="2000" dirty="0">
                <a:latin typeface="Comic Sans MS" pitchFamily="66" charset="0"/>
                <a:cs typeface="Arial" charset="0"/>
              </a:rPr>
              <a:t>cream?</a:t>
            </a:r>
            <a:endParaRPr lang="en-US" sz="2000" dirty="0">
              <a:latin typeface="Comic Sans MS" pitchFamily="66" charset="0"/>
              <a:cs typeface="Arial" charset="0"/>
            </a:endParaRPr>
          </a:p>
        </p:txBody>
      </p:sp>
      <p:sp>
        <p:nvSpPr>
          <p:cNvPr id="12" name="TextBox 2"/>
          <p:cNvSpPr txBox="1">
            <a:spLocks noChangeArrowheads="1"/>
          </p:cNvSpPr>
          <p:nvPr/>
        </p:nvSpPr>
        <p:spPr bwMode="auto">
          <a:xfrm>
            <a:off x="548829" y="1196752"/>
            <a:ext cx="819086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 dirty="0">
                <a:latin typeface="Comic Sans MS" pitchFamily="66" charset="0"/>
                <a:cs typeface="Arial" charset="0"/>
              </a:rPr>
              <a:t>An ice cream shop recorded the number of customers purchasing ice creams of each of the four  flavours available. </a:t>
            </a:r>
            <a:endParaRPr lang="en-US" sz="2000" dirty="0">
              <a:latin typeface="Comic Sans MS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18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DGL bearings TDS</Template>
  <TotalTime>1958</TotalTime>
  <Words>1147</Words>
  <Application>Microsoft Office PowerPoint</Application>
  <PresentationFormat>On-screen Show (4:3)</PresentationFormat>
  <Paragraphs>334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Microsoft YaHei</vt:lpstr>
      <vt:lpstr>Arial</vt:lpstr>
      <vt:lpstr>Calibri</vt:lpstr>
      <vt:lpstr>Cambria Math</vt:lpstr>
      <vt:lpstr>Comic Sans MS</vt:lpstr>
      <vt:lpstr>Times New Roman</vt:lpstr>
      <vt:lpstr>Wingdings</vt:lpstr>
      <vt:lpstr>Custom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</dc:title>
  <dc:creator>Daniel Burke</dc:creator>
  <cp:lastModifiedBy>user</cp:lastModifiedBy>
  <cp:revision>30</cp:revision>
  <dcterms:created xsi:type="dcterms:W3CDTF">2012-08-22T22:27:35Z</dcterms:created>
  <dcterms:modified xsi:type="dcterms:W3CDTF">2020-03-17T11:48:56Z</dcterms:modified>
</cp:coreProperties>
</file>