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96" r:id="rId2"/>
  </p:sldMasterIdLst>
  <p:handoutMasterIdLst>
    <p:handoutMasterId r:id="rId22"/>
  </p:handoutMasterIdLst>
  <p:sldIdLst>
    <p:sldId id="256" r:id="rId3"/>
    <p:sldId id="271" r:id="rId4"/>
    <p:sldId id="269" r:id="rId5"/>
    <p:sldId id="272" r:id="rId6"/>
    <p:sldId id="277" r:id="rId7"/>
    <p:sldId id="270" r:id="rId8"/>
    <p:sldId id="276" r:id="rId9"/>
    <p:sldId id="273" r:id="rId10"/>
    <p:sldId id="274" r:id="rId11"/>
    <p:sldId id="278" r:id="rId12"/>
    <p:sldId id="275" r:id="rId13"/>
    <p:sldId id="266" r:id="rId14"/>
    <p:sldId id="267" r:id="rId15"/>
    <p:sldId id="268" r:id="rId16"/>
    <p:sldId id="261" r:id="rId17"/>
    <p:sldId id="263" r:id="rId18"/>
    <p:sldId id="280" r:id="rId19"/>
    <p:sldId id="281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ED550-FAB0-4C21-A848-FF08C34FF6C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6C580-D4BF-48E4-8461-FD324ED1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644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537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427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28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6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B0FF4A-8292-4E17-8E4D-485217C3902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435DBD-1449-4C12-89F7-2B553149A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1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42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0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17 March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Relative Frequency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6821" y="5901356"/>
            <a:ext cx="6918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Probability,</a:t>
            </a:r>
            <a:r>
              <a:rPr lang="en-GB" sz="1400" baseline="0" dirty="0" smtClean="0">
                <a:latin typeface="Comic Sans MS" pitchFamily="66" charset="0"/>
              </a:rPr>
              <a:t> fraction, decimal, percentage, relative frequency, experimental probability, random, chance, likelihood, expectation, event, outcome, observation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Developing students will be able to calculate a probability.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use</a:t>
            </a:r>
            <a:r>
              <a:rPr lang="en-GB" sz="1400" baseline="0" dirty="0" smtClean="0">
                <a:latin typeface="Comic Sans MS" pitchFamily="66" charset="0"/>
              </a:rPr>
              <a:t> relative frequency to calculate probability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Excelling students will be able to use probability</a:t>
            </a:r>
            <a:r>
              <a:rPr lang="en-GB" sz="1400" baseline="0" dirty="0" smtClean="0">
                <a:latin typeface="Comic Sans MS" pitchFamily="66" charset="0"/>
              </a:rPr>
              <a:t> to calculate relative frequency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2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17 March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Relative Frequency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1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0602" y="5085184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Calculate the probability of the man wearing: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lphaLcParenR"/>
            </a:pP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A red jumper		</a:t>
            </a:r>
            <a:r>
              <a:rPr lang="en-GB" dirty="0" smtClean="0">
                <a:solidFill>
                  <a:prstClr val="black"/>
                </a:solidFill>
                <a:latin typeface="Comic Sans MS" pitchFamily="66" charset="0"/>
              </a:rPr>
              <a:t>	b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) A spotty tie</a:t>
            </a:r>
          </a:p>
          <a:p>
            <a:pPr marL="457200" indent="-457200">
              <a:buFontTx/>
              <a:buAutoNum type="alphaLcParenR" startAt="3"/>
            </a:pP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Something black		</a:t>
            </a:r>
            <a:r>
              <a:rPr lang="en-GB" dirty="0" smtClean="0">
                <a:solidFill>
                  <a:prstClr val="black"/>
                </a:solidFill>
                <a:latin typeface="Comic Sans MS" pitchFamily="66" charset="0"/>
              </a:rPr>
              <a:t>	d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) Nothing red</a:t>
            </a:r>
          </a:p>
          <a:p>
            <a:r>
              <a:rPr lang="en-GB" dirty="0" smtClean="0">
                <a:solidFill>
                  <a:prstClr val="black"/>
                </a:solidFill>
                <a:latin typeface="Comic Sans MS" pitchFamily="66" charset="0"/>
              </a:rPr>
              <a:t>e)   Matching jumper and tie	</a:t>
            </a:r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602" y="170643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A man has a choice of five ties – 2 red, 1 black and 2 spotty. He also has a choice of five jumpers – 3 black, 1 red and 1 grey. The sample space diagram below shows the possible combinations he can have.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026" y="1052736"/>
            <a:ext cx="7999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Starter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71568"/>
              </p:ext>
            </p:extLst>
          </p:nvPr>
        </p:nvGraphicFramePr>
        <p:xfrm>
          <a:off x="824737" y="2774420"/>
          <a:ext cx="7560000" cy="222504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Red (r)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Red (r)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Black (b)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Spotty (s)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Spotty (s)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Black (B)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Black (B)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Black (B)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Red (R)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Grey</a:t>
                      </a:r>
                      <a:r>
                        <a:rPr lang="en-GB" sz="1600" b="0" baseline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(G)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676618" y="5639182"/>
            <a:ext cx="17988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1/5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17/25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5/25 or 1/5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05558" y="5607602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2/5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12/25</a:t>
            </a:r>
          </a:p>
        </p:txBody>
      </p:sp>
      <p:sp>
        <p:nvSpPr>
          <p:cNvPr id="11" name="Oval 10"/>
          <p:cNvSpPr/>
          <p:nvPr/>
        </p:nvSpPr>
        <p:spPr>
          <a:xfrm>
            <a:off x="3797270" y="1706436"/>
            <a:ext cx="789105" cy="37689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593199" y="1706436"/>
            <a:ext cx="789105" cy="3605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788394" y="1659054"/>
            <a:ext cx="1017164" cy="40794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797174" y="2012392"/>
            <a:ext cx="1008112" cy="286523"/>
          </a:xfrm>
          <a:prstGeom prst="ellipse">
            <a:avLst/>
          </a:prstGeom>
          <a:noFill/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66406" y="2018483"/>
            <a:ext cx="1008112" cy="286523"/>
          </a:xfrm>
          <a:prstGeom prst="ellipse">
            <a:avLst/>
          </a:prstGeom>
          <a:noFill/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23688" y="2009458"/>
            <a:ext cx="1008112" cy="286523"/>
          </a:xfrm>
          <a:prstGeom prst="ellipse">
            <a:avLst/>
          </a:prstGeom>
          <a:noFill/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428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45154" y="5581244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63677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30/50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73223"/>
              </p:ext>
            </p:extLst>
          </p:nvPr>
        </p:nvGraphicFramePr>
        <p:xfrm>
          <a:off x="924894" y="2039601"/>
          <a:ext cx="3960812" cy="26511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8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7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Flavour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Customers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Vanilla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Chocolate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18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Strawberry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Mint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137734" y="2276872"/>
            <a:ext cx="29523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What is the experimental probability that the next customer will purchase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a vanilla or chocolate ice </a:t>
            </a:r>
            <a:r>
              <a:rPr lang="en-GB" sz="2000" dirty="0">
                <a:latin typeface="Comic Sans MS" pitchFamily="66" charset="0"/>
                <a:cs typeface="Arial" charset="0"/>
              </a:rPr>
              <a:t>cream?</a:t>
            </a:r>
            <a:endParaRPr lang="en-US" sz="2000" dirty="0">
              <a:latin typeface="Comic Sans MS" pitchFamily="66" charset="0"/>
              <a:cs typeface="Arial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548829" y="1196752"/>
            <a:ext cx="81908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An ice cream shop recorded the number of customers purchasing ice creams of each of the four  flavours available. </a:t>
            </a:r>
            <a:endParaRPr lang="en-US" sz="2000" dirty="0"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4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45154" y="5581244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85668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5/30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1/5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6/30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1/6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01841" y="1196752"/>
            <a:ext cx="728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  <a:cs typeface="Arial" charset="0"/>
              </a:rPr>
              <a:t>Here are the results of a survey of cars passing a school</a:t>
            </a:r>
            <a:r>
              <a:rPr lang="en-GB" sz="2000">
                <a:latin typeface="Comic Sans MS" pitchFamily="66" charset="0"/>
              </a:rPr>
              <a:t>: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385745"/>
              </p:ext>
            </p:extLst>
          </p:nvPr>
        </p:nvGraphicFramePr>
        <p:xfrm>
          <a:off x="804607" y="1772816"/>
          <a:ext cx="3816796" cy="19809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Colour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cars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Red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Black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Silver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Other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8178" y="4005064"/>
            <a:ext cx="8424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  <a:cs typeface="Arial" charset="0"/>
              </a:rPr>
              <a:t>What </a:t>
            </a:r>
            <a:r>
              <a:rPr lang="en-GB" sz="2000" dirty="0">
                <a:latin typeface="Comic Sans MS" pitchFamily="66" charset="0"/>
                <a:cs typeface="Arial" charset="0"/>
              </a:rPr>
              <a:t>is the probability of the next car passing the school being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red or other? Simplify your answer</a:t>
            </a:r>
            <a:r>
              <a:rPr lang="en-GB" sz="2000" dirty="0">
                <a:latin typeface="Comic Sans MS" pitchFamily="66" charset="0"/>
                <a:cs typeface="Arial" charset="0"/>
              </a:rPr>
              <a:t>.</a:t>
            </a:r>
          </a:p>
        </p:txBody>
      </p:sp>
      <p:pic>
        <p:nvPicPr>
          <p:cNvPr id="13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00" y="2279598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2060848"/>
            <a:ext cx="61024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In most events, it is difficult to accurately predict the probability of an event happening.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>
                <a:latin typeface="Comic Sans MS" pitchFamily="66" charset="0"/>
              </a:rPr>
              <a:t>When there is no theory behind the probability of an event happening, we use </a:t>
            </a:r>
            <a:r>
              <a:rPr lang="en-GB" sz="2000" b="1" u="sng" dirty="0" smtClean="0">
                <a:latin typeface="Comic Sans MS" pitchFamily="66" charset="0"/>
              </a:rPr>
              <a:t>relative frequency </a:t>
            </a:r>
            <a:r>
              <a:rPr lang="en-GB" sz="2000" dirty="0">
                <a:latin typeface="Comic Sans MS" pitchFamily="66" charset="0"/>
              </a:rPr>
              <a:t>to calculate </a:t>
            </a:r>
            <a:r>
              <a:rPr lang="en-GB" sz="2000" dirty="0" smtClean="0">
                <a:latin typeface="Comic Sans MS" pitchFamily="66" charset="0"/>
              </a:rPr>
              <a:t>probabilities.</a:t>
            </a:r>
            <a:endParaRPr lang="en-GB" sz="2000" dirty="0">
              <a:latin typeface="Comic Sans MS" pitchFamily="66" charset="0"/>
            </a:endParaRP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>
                <a:latin typeface="Comic Sans MS" pitchFamily="66" charset="0"/>
              </a:rPr>
              <a:t>Because it is often calculated after performing experiments, it is often called </a:t>
            </a:r>
            <a:r>
              <a:rPr lang="en-GB" sz="2000" b="1" u="sng" dirty="0" smtClean="0">
                <a:latin typeface="Comic Sans MS" pitchFamily="66" charset="0"/>
              </a:rPr>
              <a:t>experimental probability.</a:t>
            </a:r>
            <a:endParaRPr lang="en-GB" sz="2000" b="1" u="sng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5887" y="1217597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Relative Frequency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2132856"/>
            <a:ext cx="6102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The probability of picking a vegetarian at random from a group of people can be found using relative </a:t>
            </a:r>
            <a:r>
              <a:rPr lang="en-GB" sz="2000" dirty="0" smtClean="0">
                <a:latin typeface="Comic Sans MS" pitchFamily="66" charset="0"/>
              </a:rPr>
              <a:t>frequency.</a:t>
            </a:r>
            <a:endParaRPr lang="en-GB" sz="2000" dirty="0">
              <a:latin typeface="Comic Sans MS" pitchFamily="66" charset="0"/>
            </a:endParaRP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>
                <a:latin typeface="Comic Sans MS" pitchFamily="66" charset="0"/>
              </a:rPr>
              <a:t>The easiest way to calculate this probability is by conducting an experiment.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5887" y="1289605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Relative Frequency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5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11760" y="2060848"/>
                <a:ext cx="6102424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itchFamily="66" charset="0"/>
                  </a:rPr>
                  <a:t>In a survey of 200 students, 28 said they were vegetarian. 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>
                    <a:latin typeface="Comic Sans MS" pitchFamily="66" charset="0"/>
                  </a:rPr>
                  <a:t>“28 out of 200”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28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200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itchFamily="66" charset="0"/>
                  </a:rPr>
                  <a:t> = 0.14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>
                    <a:latin typeface="Comic Sans MS" pitchFamily="66" charset="0"/>
                  </a:rPr>
                  <a:t>There is a 14% chance that a person picked at random will be vegetarian.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>
                    <a:latin typeface="Comic Sans MS" pitchFamily="66" charset="0"/>
                  </a:rPr>
                  <a:t>The more people that are asked, the more accurate this relative frequency will become.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060848"/>
                <a:ext cx="6102424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1099" t="-962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603879" y="1217597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Relative Frequency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5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7888" y="1573916"/>
            <a:ext cx="83505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Fred records the colour of 100 cars that pass his house. His results are shown below.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Comic Sans MS" pitchFamily="66" charset="0"/>
              </a:rPr>
              <a:t>Calculate the relative frequency/experimental probability of each colour.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Comic Sans MS" pitchFamily="66" charset="0"/>
              </a:rPr>
              <a:t>What is the probability that the next car to pass his house will be: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>
                <a:latin typeface="Comic Sans MS" pitchFamily="66" charset="0"/>
              </a:rPr>
              <a:t>red?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>
                <a:latin typeface="Comic Sans MS" pitchFamily="66" charset="0"/>
              </a:rPr>
              <a:t>Blue?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>
                <a:latin typeface="Comic Sans MS" pitchFamily="66" charset="0"/>
              </a:rPr>
              <a:t>Not black</a:t>
            </a:r>
            <a:r>
              <a:rPr lang="en-GB" dirty="0" smtClean="0">
                <a:latin typeface="Comic Sans MS" pitchFamily="66" charset="0"/>
              </a:rPr>
              <a:t>?</a:t>
            </a:r>
            <a:endParaRPr lang="en-GB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Comic Sans MS" pitchFamily="66" charset="0"/>
              </a:rPr>
              <a:t>On an average day, 3500 cars pass Fred’s house. Based on his results, how many of these 3500 would we expect to be silver?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57463"/>
              </p:ext>
            </p:extLst>
          </p:nvPr>
        </p:nvGraphicFramePr>
        <p:xfrm>
          <a:off x="397890" y="2348880"/>
          <a:ext cx="8206560" cy="741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6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Colour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Red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Blue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Silver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Black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Other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Frequency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00594"/>
              </p:ext>
            </p:extLst>
          </p:nvPr>
        </p:nvGraphicFramePr>
        <p:xfrm>
          <a:off x="397890" y="2348880"/>
          <a:ext cx="8206560" cy="1381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6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Colour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Red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Blue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Silver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Black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Other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Frequency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38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32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Relative Frequency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0.1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0.15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0.38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0.32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0.05</a:t>
                      </a:r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458112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P(red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0.1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P(blue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0.15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P(not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black) = 1 – 0.32 =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0.68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6082135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= 0.38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x 3500 = 1330 cars would be expected to be silver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91680" y="1001573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Relative Frequency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15386"/>
              </p:ext>
            </p:extLst>
          </p:nvPr>
        </p:nvGraphicFramePr>
        <p:xfrm>
          <a:off x="992216" y="2276872"/>
          <a:ext cx="720000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Number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Tally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Frequency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Observed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Relative Frequency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Expected Relative Frequency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517232"/>
            <a:ext cx="8537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When you have completed your 50 rolls tell me your observations</a:t>
            </a:r>
          </a:p>
          <a:p>
            <a:pPr marL="342900" indent="-342900">
              <a:buFontTx/>
              <a:buAutoNum type="alphaLcParenR"/>
            </a:pPr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lphaLcParenR"/>
            </a:pP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Calculate the relative frequency of each number for your experiment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3688" y="1124744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Pair Activity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944" y="164790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Roll your die 50 times and record your results in the tally graph below.</a:t>
            </a:r>
          </a:p>
        </p:txBody>
      </p:sp>
    </p:spTree>
    <p:extLst>
      <p:ext uri="{BB962C8B-B14F-4D97-AF65-F5344CB8AC3E}">
        <p14:creationId xmlns:p14="http://schemas.microsoft.com/office/powerpoint/2010/main" val="13137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4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31889" y="1196752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u="sng" dirty="0" smtClean="0">
                <a:latin typeface="Comic Sans MS" pitchFamily="66" charset="0"/>
              </a:rPr>
              <a:t>Answers</a:t>
            </a:r>
            <a:endParaRPr lang="en-GB" b="1" u="sng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2060848"/>
            <a:ext cx="5256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1ai) 5/20 or 1/4	ii) 4/20	or 1/5	iii) 17/20</a:t>
            </a:r>
          </a:p>
          <a:p>
            <a:r>
              <a:rPr lang="en-GB" dirty="0" smtClean="0">
                <a:latin typeface="Comic Sans MS" pitchFamily="66" charset="0"/>
              </a:rPr>
              <a:t>1bi) 20			ii) 12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2ai) 160/200 or 4/5	ii) 40/200 or 1/5</a:t>
            </a:r>
          </a:p>
          <a:p>
            <a:r>
              <a:rPr lang="en-GB" dirty="0" smtClean="0">
                <a:latin typeface="Comic Sans MS" pitchFamily="66" charset="0"/>
              </a:rPr>
              <a:t>2bi) 64		ii) 256		iii) 320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3ai) 20/54 or 10/27	ii) 36/54 or 2/3</a:t>
            </a:r>
          </a:p>
          <a:p>
            <a:r>
              <a:rPr lang="en-GB" dirty="0" smtClean="0">
                <a:latin typeface="Comic Sans MS" pitchFamily="66" charset="0"/>
              </a:rPr>
              <a:t>3bi) 30			ii) 74</a:t>
            </a:r>
          </a:p>
          <a:p>
            <a:r>
              <a:rPr lang="en-GB" dirty="0" smtClean="0">
                <a:latin typeface="Comic Sans MS" pitchFamily="66" charset="0"/>
              </a:rPr>
              <a:t>iii) 296			iv) 136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45154" y="5581244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69640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10/20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5/20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1/4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3/4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441" y="2385331"/>
            <a:ext cx="1774523" cy="156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216933" y="1424970"/>
            <a:ext cx="66976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A drawing pin is repeatedly dropped in an experiment to see which way up it will land.  Here are the results: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54160"/>
              </p:ext>
            </p:extLst>
          </p:nvPr>
        </p:nvGraphicFramePr>
        <p:xfrm>
          <a:off x="1547664" y="2605617"/>
          <a:ext cx="3887788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Outcome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Frequency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Point up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Point down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27081" y="4116448"/>
            <a:ext cx="8077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Arial" charset="0"/>
              </a:rPr>
              <a:t>What is the probability that it will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land point </a:t>
            </a:r>
            <a:r>
              <a:rPr lang="en-GB" sz="2000" dirty="0">
                <a:latin typeface="Comic Sans MS" pitchFamily="66" charset="0"/>
                <a:cs typeface="Arial" charset="0"/>
              </a:rPr>
              <a:t>up?</a:t>
            </a:r>
          </a:p>
        </p:txBody>
      </p:sp>
    </p:spTree>
    <p:extLst>
      <p:ext uri="{BB962C8B-B14F-4D97-AF65-F5344CB8AC3E}">
        <p14:creationId xmlns:p14="http://schemas.microsoft.com/office/powerpoint/2010/main" val="22132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53102" y="4869158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83950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8/10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35/40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441" y="2385331"/>
            <a:ext cx="1774523" cy="156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216933" y="1424970"/>
            <a:ext cx="66976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A drawing pin is repeatedly dropped in an experiment to see which way up it will land.  Here are the results: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15640"/>
              </p:ext>
            </p:extLst>
          </p:nvPr>
        </p:nvGraphicFramePr>
        <p:xfrm>
          <a:off x="1547664" y="2605617"/>
          <a:ext cx="3887788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Outcome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Frequency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Point up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Point down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35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27081" y="4116448"/>
            <a:ext cx="8077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Arial" charset="0"/>
              </a:rPr>
              <a:t>What is the probability that it will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land point down?</a:t>
            </a:r>
            <a:endParaRPr lang="en-GB" sz="2000" dirty="0"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31376" y="4869158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38100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33/60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27/60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10/20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7262" y="1387562"/>
            <a:ext cx="78482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A coin is repeatedly thrown  60 times in an experiment to see which way up it will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land. Here </a:t>
            </a:r>
            <a:r>
              <a:rPr lang="en-GB" sz="2000" dirty="0">
                <a:latin typeface="Comic Sans MS" pitchFamily="66" charset="0"/>
                <a:cs typeface="Arial" charset="0"/>
              </a:rPr>
              <a:t>are the results of the experiment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:</a:t>
            </a:r>
            <a:endParaRPr lang="en-GB" sz="2000" dirty="0"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78388"/>
              </p:ext>
            </p:extLst>
          </p:nvPr>
        </p:nvGraphicFramePr>
        <p:xfrm>
          <a:off x="1176921" y="2671851"/>
          <a:ext cx="3960813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5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Outcome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Frequency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Heads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27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Tails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33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663" y="2460220"/>
            <a:ext cx="1767423" cy="161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11188" y="4072202"/>
            <a:ext cx="79212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  <a:cs typeface="Arial" charset="0"/>
              </a:rPr>
              <a:t>What is the probability that it will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land head </a:t>
            </a:r>
            <a:r>
              <a:rPr lang="en-GB" sz="2000" dirty="0">
                <a:latin typeface="Comic Sans MS" pitchFamily="66" charset="0"/>
                <a:cs typeface="Arial" charset="0"/>
              </a:rPr>
              <a:t>up?</a:t>
            </a:r>
          </a:p>
        </p:txBody>
      </p:sp>
    </p:spTree>
    <p:extLst>
      <p:ext uri="{BB962C8B-B14F-4D97-AF65-F5344CB8AC3E}">
        <p14:creationId xmlns:p14="http://schemas.microsoft.com/office/powerpoint/2010/main" val="22132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45154" y="5581244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95090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3/30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25/30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15/10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1/2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01841" y="1196752"/>
            <a:ext cx="728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  <a:cs typeface="Arial" charset="0"/>
              </a:rPr>
              <a:t>Here are the results of a survey of cars passing a school</a:t>
            </a:r>
            <a:r>
              <a:rPr lang="en-GB" sz="2000">
                <a:latin typeface="Comic Sans MS" pitchFamily="66" charset="0"/>
              </a:rPr>
              <a:t>: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82713"/>
              </p:ext>
            </p:extLst>
          </p:nvPr>
        </p:nvGraphicFramePr>
        <p:xfrm>
          <a:off x="804607" y="1772816"/>
          <a:ext cx="3816796" cy="19809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Colour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cars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Red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Black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Silver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Other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8178" y="4005064"/>
            <a:ext cx="8424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  <a:cs typeface="Arial" charset="0"/>
              </a:rPr>
              <a:t>What </a:t>
            </a:r>
            <a:r>
              <a:rPr lang="en-GB" sz="2000" dirty="0">
                <a:latin typeface="Comic Sans MS" pitchFamily="66" charset="0"/>
                <a:cs typeface="Arial" charset="0"/>
              </a:rPr>
              <a:t>is the probability of the next car passing the school being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silver? Simplify your answer</a:t>
            </a:r>
            <a:r>
              <a:rPr lang="en-GB" sz="2000" dirty="0">
                <a:latin typeface="Comic Sans MS" pitchFamily="66" charset="0"/>
                <a:cs typeface="Arial" charset="0"/>
              </a:rPr>
              <a:t>.</a:t>
            </a:r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00" y="2279598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4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63688" y="5589240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21450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2/30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1/10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1/3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10/30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01841" y="1196752"/>
            <a:ext cx="728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  <a:cs typeface="Arial" charset="0"/>
              </a:rPr>
              <a:t>Here are the results of a survey of cars passing a school</a:t>
            </a:r>
            <a:r>
              <a:rPr lang="en-GB" sz="2000">
                <a:latin typeface="Comic Sans MS" pitchFamily="66" charset="0"/>
              </a:rPr>
              <a:t>: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76292"/>
              </p:ext>
            </p:extLst>
          </p:nvPr>
        </p:nvGraphicFramePr>
        <p:xfrm>
          <a:off x="804607" y="1772816"/>
          <a:ext cx="3816796" cy="19809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Colour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cars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Red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Black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Silver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Other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8178" y="4005064"/>
            <a:ext cx="8424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  <a:cs typeface="Arial" charset="0"/>
              </a:rPr>
              <a:t>What </a:t>
            </a:r>
            <a:r>
              <a:rPr lang="en-GB" sz="2000" dirty="0">
                <a:latin typeface="Comic Sans MS" pitchFamily="66" charset="0"/>
                <a:cs typeface="Arial" charset="0"/>
              </a:rPr>
              <a:t>is the probability of the next car passing the school being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black? Simplify your answer</a:t>
            </a:r>
            <a:r>
              <a:rPr lang="en-GB" sz="2000" dirty="0">
                <a:latin typeface="Comic Sans MS" pitchFamily="66" charset="0"/>
                <a:cs typeface="Arial" charset="0"/>
              </a:rPr>
              <a:t>.</a:t>
            </a:r>
          </a:p>
        </p:txBody>
      </p:sp>
      <p:pic>
        <p:nvPicPr>
          <p:cNvPr id="13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00" y="2279598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2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31376" y="4869158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54101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3/10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39/80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009558"/>
              </p:ext>
            </p:extLst>
          </p:nvPr>
        </p:nvGraphicFramePr>
        <p:xfrm>
          <a:off x="1210911" y="1995425"/>
          <a:ext cx="3384550" cy="26511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7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Age Group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People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0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- 20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21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– 40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24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41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– 60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18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60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+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23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55576" y="1162927"/>
            <a:ext cx="7776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Molly asked number of people about their age and recorded it in a table.</a:t>
            </a:r>
            <a:endParaRPr lang="en-US" sz="2000" dirty="0">
              <a:latin typeface="Comic Sans MS" pitchFamily="66" charset="0"/>
              <a:cs typeface="Arial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140521" y="2204864"/>
            <a:ext cx="259759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What is the experimental probability that the next person Molly asks is aged 21 - 40? </a:t>
            </a:r>
            <a:r>
              <a:rPr lang="en-GB" sz="2000" dirty="0" smtClean="0">
                <a:latin typeface="Comic Sans MS" pitchFamily="66" charset="0"/>
              </a:rPr>
              <a:t>Simplify your answer</a:t>
            </a:r>
            <a:r>
              <a:rPr lang="en-GB" sz="20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44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53102" y="4869158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97815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41/80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39/80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23/80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660260"/>
              </p:ext>
            </p:extLst>
          </p:nvPr>
        </p:nvGraphicFramePr>
        <p:xfrm>
          <a:off x="1210911" y="1995425"/>
          <a:ext cx="3384550" cy="26511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7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Age Group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People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0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- 20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21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– 40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24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41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– 60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18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60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+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23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55576" y="1162927"/>
            <a:ext cx="7776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Molly asked number of people about their age and recorded it in a table.</a:t>
            </a:r>
            <a:endParaRPr lang="en-US" sz="2000" dirty="0">
              <a:latin typeface="Comic Sans MS" pitchFamily="66" charset="0"/>
              <a:cs typeface="Arial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140521" y="2204864"/>
            <a:ext cx="259759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What is the experimental probability that the next person Molly asks is aged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over 40?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63688" y="5589240"/>
            <a:ext cx="2880575" cy="720082"/>
          </a:xfrm>
          <a:prstGeom prst="rect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80990"/>
              </p:ext>
            </p:extLst>
          </p:nvPr>
        </p:nvGraphicFramePr>
        <p:xfrm>
          <a:off x="1763688" y="4869160"/>
          <a:ext cx="5760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11/40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11/50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18/40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4869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137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678" y="486915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199101"/>
              </p:ext>
            </p:extLst>
          </p:nvPr>
        </p:nvGraphicFramePr>
        <p:xfrm>
          <a:off x="924894" y="2039601"/>
          <a:ext cx="3960812" cy="26511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8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7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Flavour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Number of Customers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Vanilla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Chocolate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18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Strawberry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Mint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9" marR="91449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137734" y="2276872"/>
            <a:ext cx="29523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What is the experimental probability that the next customer will purchase </a:t>
            </a:r>
            <a:r>
              <a:rPr lang="en-GB" sz="2000" dirty="0" smtClean="0">
                <a:latin typeface="Comic Sans MS" pitchFamily="66" charset="0"/>
                <a:cs typeface="Arial" charset="0"/>
              </a:rPr>
              <a:t>a mint ice </a:t>
            </a:r>
            <a:r>
              <a:rPr lang="en-GB" sz="2000" dirty="0">
                <a:latin typeface="Comic Sans MS" pitchFamily="66" charset="0"/>
                <a:cs typeface="Arial" charset="0"/>
              </a:rPr>
              <a:t>cream?</a:t>
            </a:r>
            <a:endParaRPr lang="en-US" sz="2000" dirty="0">
              <a:latin typeface="Comic Sans MS" pitchFamily="66" charset="0"/>
              <a:cs typeface="Arial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548829" y="1196752"/>
            <a:ext cx="81908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  <a:cs typeface="Arial" charset="0"/>
              </a:rPr>
              <a:t>An ice cream shop recorded the number of customers purchasing ice creams of each of the four  flavours available. </a:t>
            </a:r>
            <a:endParaRPr lang="en-US" sz="2000" dirty="0"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1958</TotalTime>
  <Words>1147</Words>
  <Application>Microsoft Office PowerPoint</Application>
  <PresentationFormat>On-screen Show (4:3)</PresentationFormat>
  <Paragraphs>334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user</cp:lastModifiedBy>
  <cp:revision>30</cp:revision>
  <dcterms:created xsi:type="dcterms:W3CDTF">2012-08-22T22:27:35Z</dcterms:created>
  <dcterms:modified xsi:type="dcterms:W3CDTF">2020-03-17T11:48:56Z</dcterms:modified>
</cp:coreProperties>
</file>